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1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howcard Gothic" pitchFamily="82" charset="0"/>
      <p:regular r:id="rId11"/>
    </p:embeddedFont>
    <p:embeddedFont>
      <p:font typeface="Sora Light" charset="0"/>
      <p:regular r:id="rId12"/>
    </p:embeddedFont>
    <p:embeddedFont>
      <p:font typeface="Segoe UI Semibold" pitchFamily="34" charset="0"/>
      <p:bold r:id="rId13"/>
      <p:boldItalic r:id="rId14"/>
    </p:embeddedFont>
    <p:embeddedFont>
      <p:font typeface="Alexandria Semi Bold" charset="-78"/>
      <p:regular r:id="rId15"/>
    </p:embeddedFont>
    <p:embeddedFont>
      <p:font typeface="Cooper Black" pitchFamily="18" charset="0"/>
      <p:regular r:id="rId16"/>
    </p:embeddedFont>
    <p:embeddedFont>
      <p:font typeface="Sitka Text" pitchFamily="2" charset="0"/>
      <p:regular r:id="rId17"/>
      <p:bold r:id="rId18"/>
      <p:italic r:id="rId19"/>
      <p:boldItalic r:id="rId20"/>
    </p:embeddedFont>
    <p:embeddedFont>
      <p:font typeface="Modern No. 20" pitchFamily="18" charset="0"/>
      <p:regular r:id="rId21"/>
    </p:embeddedFont>
    <p:embeddedFont>
      <p:font typeface="Segoe UI Black" pitchFamily="34" charset="0"/>
      <p:bold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Wingdings 2" pitchFamily="18" charset="2"/>
      <p:regular r:id="rId28"/>
    </p:embeddedFont>
    <p:embeddedFont>
      <p:font typeface="Verdana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-63" y="-15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669755" y="520994"/>
            <a:ext cx="13290894" cy="3730752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55802" y="2184247"/>
            <a:ext cx="12435840" cy="2194560"/>
          </a:xfrm>
        </p:spPr>
        <p:txBody>
          <a:bodyPr lIns="65311" rIns="65311" bIns="65311"/>
          <a:lstStyle>
            <a:lvl1pPr algn="r">
              <a:defRPr sz="64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155802" y="4422038"/>
            <a:ext cx="12435840" cy="1097280"/>
          </a:xfrm>
        </p:spPr>
        <p:txBody>
          <a:bodyPr lIns="261244" tIns="0"/>
          <a:lstStyle>
            <a:lvl1pPr marL="52249" indent="0" algn="r">
              <a:spcBef>
                <a:spcPts val="0"/>
              </a:spcBef>
              <a:buNone/>
              <a:defRPr sz="2900">
                <a:solidFill>
                  <a:schemeClr val="bg2">
                    <a:shade val="25000"/>
                  </a:schemeClr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672" y="636423"/>
            <a:ext cx="13094208" cy="502554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640085"/>
            <a:ext cx="3169920" cy="630935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440" y="640083"/>
            <a:ext cx="9509760" cy="630936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636423"/>
            <a:ext cx="13094208" cy="502554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669755" y="520995"/>
            <a:ext cx="13290894" cy="5209595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50" y="5914339"/>
            <a:ext cx="13094208" cy="811987"/>
          </a:xfrm>
        </p:spPr>
        <p:txBody>
          <a:bodyPr lIns="130622" bIns="0" anchor="b"/>
          <a:lstStyle>
            <a:lvl1pPr algn="l">
              <a:buNone/>
              <a:defRPr sz="51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50" y="6749381"/>
            <a:ext cx="13094208" cy="504749"/>
          </a:xfrm>
        </p:spPr>
        <p:txBody>
          <a:bodyPr lIns="169809" tIns="0" anchor="t"/>
          <a:lstStyle>
            <a:lvl1pPr marL="0" marR="52249" indent="0" algn="l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3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8576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8" y="695326"/>
            <a:ext cx="6291072" cy="950594"/>
          </a:xfrm>
        </p:spPr>
        <p:txBody>
          <a:bodyPr lIns="208995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43470" y="695326"/>
            <a:ext cx="6291072" cy="950594"/>
          </a:xfrm>
        </p:spPr>
        <p:txBody>
          <a:bodyPr lIns="195933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71558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3470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6F9B8CD-342D-4579-98EC-A8FD6B7370E1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054" y="640080"/>
            <a:ext cx="4754880" cy="1097280"/>
          </a:xfrm>
        </p:spPr>
        <p:txBody>
          <a:bodyPr anchor="b"/>
          <a:lstStyle>
            <a:lvl1pPr algn="l">
              <a:buNone/>
              <a:defRPr sz="31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862155" y="1737363"/>
            <a:ext cx="4754880" cy="5047334"/>
          </a:xfrm>
        </p:spPr>
        <p:txBody>
          <a:bodyPr lIns="130622"/>
          <a:lstStyle>
            <a:lvl1pPr marL="26124" marR="26124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/>
                </a:solidFill>
              </a:defRPr>
            </a:lvl2pPr>
            <a:lvl3pPr>
              <a:buNone/>
              <a:defRPr sz="1400">
                <a:solidFill>
                  <a:schemeClr val="tx1"/>
                </a:solidFill>
              </a:defRPr>
            </a:lvl3pPr>
            <a:lvl4pPr>
              <a:buNone/>
              <a:defRPr sz="1300">
                <a:solidFill>
                  <a:schemeClr val="tx1"/>
                </a:solidFill>
              </a:defRPr>
            </a:lvl4pPr>
            <a:lvl5pPr>
              <a:buNone/>
              <a:defRPr sz="13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8196" y="1116173"/>
            <a:ext cx="7401854" cy="5669282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700">
                <a:solidFill>
                  <a:schemeClr val="tx1"/>
                </a:solidFill>
              </a:defRPr>
            </a:lvl2pPr>
            <a:lvl3pPr>
              <a:defRPr sz="3400">
                <a:solidFill>
                  <a:schemeClr val="tx1"/>
                </a:solidFill>
              </a:defRPr>
            </a:lvl3pPr>
            <a:lvl4pPr>
              <a:defRPr sz="2900">
                <a:solidFill>
                  <a:schemeClr val="tx1"/>
                </a:solidFill>
              </a:defRPr>
            </a:lvl4pPr>
            <a:lvl5pPr>
              <a:defRPr sz="29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10241281" y="520994"/>
            <a:ext cx="3719368" cy="521208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6014467"/>
            <a:ext cx="13167360" cy="1261872"/>
          </a:xfrm>
        </p:spPr>
        <p:txBody>
          <a:bodyPr anchor="t"/>
          <a:lstStyle>
            <a:lvl1pPr algn="l">
              <a:buNone/>
              <a:defRPr sz="51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0340339" y="640080"/>
            <a:ext cx="3584448" cy="5053776"/>
          </a:xfrm>
        </p:spPr>
        <p:txBody>
          <a:bodyPr lIns="130622"/>
          <a:lstStyle>
            <a:lvl1pPr marL="65311" indent="0" algn="l">
              <a:spcBef>
                <a:spcPts val="0"/>
              </a:spcBef>
              <a:buNone/>
              <a:defRPr sz="2000">
                <a:solidFill>
                  <a:srgbClr val="FFFFFF"/>
                </a:solidFill>
              </a:defRPr>
            </a:lvl1pPr>
            <a:lvl2pPr>
              <a:defRPr sz="17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300">
                <a:solidFill>
                  <a:srgbClr val="FFFFFF"/>
                </a:solidFill>
              </a:defRPr>
            </a:lvl4pPr>
            <a:lvl5pPr>
              <a:defRPr sz="13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4368" y="522922"/>
            <a:ext cx="9480499" cy="521208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669755" y="520994"/>
            <a:ext cx="13290894" cy="658368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804672" y="5982708"/>
            <a:ext cx="13094208" cy="1261872"/>
          </a:xfrm>
          <a:prstGeom prst="rect">
            <a:avLst/>
          </a:prstGeom>
        </p:spPr>
        <p:txBody>
          <a:bodyPr vert="horz" lIns="130622" tIns="65311" rIns="130622" bIns="65311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04672" y="636423"/>
            <a:ext cx="13094208" cy="5025542"/>
          </a:xfrm>
          <a:prstGeom prst="rect">
            <a:avLst/>
          </a:prstGeom>
        </p:spPr>
        <p:txBody>
          <a:bodyPr vert="horz" lIns="261244" tIns="130622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0421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4/5/2025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96997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357325" y="7334251"/>
            <a:ext cx="73152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20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1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78804" indent="-378804" algn="l" rtl="0" eaLnBrk="1" latinLnBrk="0" hangingPunct="1">
        <a:spcBef>
          <a:spcPts val="357"/>
        </a:spcBef>
        <a:buClr>
          <a:schemeClr val="accent1"/>
        </a:buClr>
        <a:buSzPct val="80000"/>
        <a:buFont typeface="Wingdings 2"/>
        <a:buChar char=""/>
        <a:defRPr kumimoji="0" sz="4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83732" indent="-287368" algn="l" rtl="0" eaLnBrk="1" latinLnBrk="0" hangingPunct="1">
        <a:spcBef>
          <a:spcPts val="357"/>
        </a:spcBef>
        <a:buClr>
          <a:schemeClr val="accent1"/>
        </a:buClr>
        <a:buSzPct val="100000"/>
        <a:buFont typeface="Verdana"/>
        <a:buChar char="◦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350" indent="-261244" algn="l" rtl="0" eaLnBrk="1" latinLnBrk="0" hangingPunct="1">
        <a:spcBef>
          <a:spcPts val="357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67" indent="-261244" algn="l" rtl="0" eaLnBrk="1" latinLnBrk="0" hangingPunct="1">
        <a:spcBef>
          <a:spcPts val="329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12913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29570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63" indent="-261244" algn="l" rtl="0" eaLnBrk="1" latinLnBrk="0" hangingPunct="1">
        <a:spcBef>
          <a:spcPts val="36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1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69618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7032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900" dirty="0">
                <a:solidFill>
                  <a:srgbClr val="3B3535"/>
                </a:solidFill>
                <a:latin typeface="Showcard Gothic" pitchFamily="82" charset="0"/>
                <a:ea typeface="Sora Light" pitchFamily="34" charset="-122"/>
                <a:cs typeface="Sora Light" pitchFamily="34" charset="-120"/>
              </a:rPr>
              <a:t>Dreamy Bakery </a:t>
            </a:r>
            <a:r>
              <a:rPr lang="en-US" sz="2900" dirty="0">
                <a:solidFill>
                  <a:srgbClr val="3B3535"/>
                </a:solidFill>
                <a:latin typeface="Showcard Gothic" pitchFamily="82" charset="0"/>
                <a:ea typeface="Sora Light" pitchFamily="34" charset="-122"/>
                <a:cs typeface="Sora Light" pitchFamily="34" charset="-120"/>
              </a:rPr>
              <a:t>- MERN Stack Cake Magic</a:t>
            </a:r>
            <a:endParaRPr lang="en-US" sz="2900" dirty="0">
              <a:latin typeface="Showcard Gothic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16075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dirty="0">
                <a:solidFill>
                  <a:srgbClr val="3B3535"/>
                </a:solidFill>
                <a:latin typeface="Segoe UI Semibold" pitchFamily="34" charset="0"/>
                <a:ea typeface="Sora Light" pitchFamily="34" charset="-122"/>
                <a:cs typeface="Segoe UI Semibold" pitchFamily="34" charset="0"/>
              </a:rPr>
              <a:t>[Dreamy Bakery] </a:t>
            </a:r>
            <a:r>
              <a:rPr lang="en-US" sz="1700" dirty="0">
                <a:solidFill>
                  <a:srgbClr val="3B3535"/>
                </a:solidFill>
                <a:latin typeface="Segoe UI Semibold" pitchFamily="34" charset="0"/>
                <a:ea typeface="Sora Light" pitchFamily="34" charset="-122"/>
                <a:cs typeface="Segoe UI Semibold" pitchFamily="34" charset="0"/>
              </a:rPr>
              <a:t>is baking the future with MERN, offering a modern and delightful cake bakery experience. Let us bake your dreams into reality!</a:t>
            </a:r>
            <a:endParaRPr lang="en-US" sz="1700" dirty="0">
              <a:latin typeface="Segoe UI Semibold" pitchFamily="34" charset="0"/>
              <a:cs typeface="Segoe UI Semi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1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Our Story: From Passion to Pastry</a:t>
            </a:r>
            <a:endParaRPr lang="en-US" sz="3100" dirty="0">
              <a:latin typeface="Showcard Gothic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534508"/>
            <a:ext cx="7627382" cy="1975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Semibold" pitchFamily="34" charset="0"/>
                <a:ea typeface="Sora Light" pitchFamily="34" charset="-122"/>
                <a:cs typeface="Segoe UI Semibold" pitchFamily="34" charset="0"/>
              </a:rPr>
              <a:t> The journey of [Bakery Name] began with a passion for baking and a commitment to quality and creativity. We use fresh, local ingredients and modern technology to create a better customer experience.</a:t>
            </a:r>
            <a:endParaRPr lang="en-US" sz="1700" dirty="0">
              <a:latin typeface="Segoe UI Semibold" pitchFamily="34" charset="0"/>
              <a:cs typeface="Segoe UI Semibol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3541"/>
            <a:ext cx="116705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00" dirty="0">
                <a:solidFill>
                  <a:srgbClr val="1F1E1E"/>
                </a:solidFill>
                <a:latin typeface="Cooper Black" pitchFamily="18" charset="0"/>
                <a:ea typeface="Alexandria Semi Bold" pitchFamily="34" charset="-122"/>
                <a:cs typeface="Alexandria Semi Bold" pitchFamily="34" charset="-120"/>
              </a:rPr>
              <a:t>Indulge Your Senses: Our Cake Creations</a:t>
            </a:r>
            <a:endParaRPr lang="en-US" sz="4400" dirty="0">
              <a:latin typeface="Cooper Black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0" y="2919297"/>
            <a:ext cx="3144678" cy="25998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845" y="2919297"/>
            <a:ext cx="3144678" cy="259984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759" y="2919297"/>
            <a:ext cx="3144678" cy="259984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674" y="2919297"/>
            <a:ext cx="3144678" cy="259984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58309" y="59026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itka Text" pitchFamily="2" charset="0"/>
                <a:ea typeface="Sora Light" pitchFamily="34" charset="-122"/>
                <a:cs typeface="Sora Light" pitchFamily="34" charset="-120"/>
              </a:rPr>
              <a:t> Our cakes offer unique flavors and exquisite designs. Discover classic cakes, custom designs, vegan options, and seasonal specials!</a:t>
            </a:r>
            <a:endParaRPr lang="en-US" sz="1700" dirty="0">
              <a:latin typeface="Sitka Text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Behind the Scenes: Powering </a:t>
            </a:r>
            <a:r>
              <a:rPr lang="en-US" sz="3600" dirty="0" smtClean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[ Dreamy Bakery ] </a:t>
            </a:r>
            <a:r>
              <a:rPr lang="en-US" sz="36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with MERN</a:t>
            </a:r>
            <a:endParaRPr lang="en-US" sz="3600" dirty="0">
              <a:latin typeface="Showcard Gothic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149969"/>
            <a:ext cx="7627382" cy="10401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Modern No. 20" pitchFamily="18" charset="0"/>
                <a:ea typeface="Sora Light" pitchFamily="34" charset="-122"/>
                <a:cs typeface="Sora Light" pitchFamily="34" charset="-120"/>
              </a:rPr>
              <a:t> The MERN stack (MongoDB, Express.js, React, Node.js) powers our backend. MongoDB stores cake designs and customer info. Express.js handles backend requests. Node.js is our Javascript runtime.</a:t>
            </a:r>
            <a:endParaRPr lang="en-US" sz="1700" dirty="0">
              <a:latin typeface="Modern No. 20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799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Perfectly Layered: Managing Complexity with Redux</a:t>
            </a:r>
            <a:endParaRPr lang="en-US" sz="3600" dirty="0">
              <a:latin typeface="Showcard Gothic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5310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Redux is essential for our state management.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512147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 Redux provides a centralized state container to manage cake inventory, order statuses, and user sessions. Predictable state updates enhance performance and maintainability.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374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00" dirty="0">
                <a:solidFill>
                  <a:srgbClr val="1F1E1E"/>
                </a:solidFill>
                <a:latin typeface="Cooper Black" pitchFamily="18" charset="0"/>
                <a:ea typeface="Alexandria Semi Bold" pitchFamily="34" charset="-122"/>
                <a:cs typeface="Alexandria Semi Bold" pitchFamily="34" charset="-120"/>
              </a:rPr>
              <a:t>A Sweet Experience: Our Beautiful React Frontend</a:t>
            </a:r>
            <a:endParaRPr lang="en-US" sz="4400" dirty="0">
              <a:latin typeface="Cooper Black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8877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Easy cake ordering process.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3101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Interactive cake design customization.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473261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Secure payment gateway.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15504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Delightful animations.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309" y="57454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 Our React frontend is user-friendly with animations and transitions.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4135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Sprinkle of Magic: Enhancing the Experience with Animation</a:t>
            </a:r>
            <a:endParaRPr lang="en-US" sz="3600" dirty="0">
              <a:latin typeface="Showcard Gothic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7044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Animations enhance the user experience and brand.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529482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Loading animations provide visual feedback. Smooth transition effects guide users. Interactive elements engage customers.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602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000" dirty="0">
                <a:solidFill>
                  <a:srgbClr val="1F1E1E"/>
                </a:solidFill>
                <a:latin typeface="Showcard Gothic" pitchFamily="82" charset="0"/>
                <a:ea typeface="Alexandria Semi Bold" pitchFamily="34" charset="-122"/>
                <a:cs typeface="Alexandria Semi Bold" pitchFamily="34" charset="-120"/>
              </a:rPr>
              <a:t>Get in Touch: Let's Create Something Delicious</a:t>
            </a:r>
            <a:endParaRPr lang="en-US" sz="4000" dirty="0">
              <a:latin typeface="Showcard Gothic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3947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Bakery Address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9851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Phone Number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5755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Email Address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1660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u="sng" dirty="0">
                <a:solidFill>
                  <a:srgbClr val="1A2D7A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  <a:hlinkClick r:id="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Website URL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7564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u="sng" dirty="0">
                <a:solidFill>
                  <a:srgbClr val="1A2D7A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  <a:hlinkClick r:id="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Social Media Links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634686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egoe UI Black" pitchFamily="34" charset="0"/>
                <a:ea typeface="Segoe UI Black" pitchFamily="34" charset="0"/>
                <a:cs typeface="Sora Light" pitchFamily="34" charset="-120"/>
              </a:rPr>
              <a:t> Thank you! Visit us today or order your dream cake now!</a:t>
            </a:r>
            <a:endParaRPr lang="en-US" sz="1700" dirty="0">
              <a:latin typeface="Segoe UI Black" pitchFamily="34" charset="0"/>
              <a:ea typeface="Segoe UI Black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118</TotalTime>
  <Words>312</Words>
  <Application>Microsoft Office PowerPoint</Application>
  <PresentationFormat>Custom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Showcard Gothic</vt:lpstr>
      <vt:lpstr>Sora Light</vt:lpstr>
      <vt:lpstr>Segoe UI Semibold</vt:lpstr>
      <vt:lpstr>Alexandria Semi Bold</vt:lpstr>
      <vt:lpstr>Cooper Black</vt:lpstr>
      <vt:lpstr>Sitka Text</vt:lpstr>
      <vt:lpstr>Modern No. 20</vt:lpstr>
      <vt:lpstr>Segoe UI Black</vt:lpstr>
      <vt:lpstr>Calibri</vt:lpstr>
      <vt:lpstr>Wingdings 2</vt:lpstr>
      <vt:lpstr>Verdana</vt:lpstr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7</cp:revision>
  <dcterms:created xsi:type="dcterms:W3CDTF">2025-04-04T07:03:12Z</dcterms:created>
  <dcterms:modified xsi:type="dcterms:W3CDTF">2025-04-05T07:00:21Z</dcterms:modified>
</cp:coreProperties>
</file>